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Montserrat"/>
      <p:regular r:id="rId21"/>
      <p:bold r:id="rId22"/>
      <p:italic r:id="rId23"/>
      <p:boldItalic r:id="rId24"/>
    </p:embeddedFont>
    <p:embeddedFont>
      <p:font typeface="Lato"/>
      <p:regular r:id="rId25"/>
      <p:bold r:id="rId26"/>
      <p:italic r:id="rId27"/>
      <p:boldItalic r:id="rId28"/>
    </p:embeddedFont>
    <p:embeddedFont>
      <p:font typeface="Averag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19" Type="http://schemas.openxmlformats.org/officeDocument/2006/relationships/font" Target="fonts/Roboto-italic.fntdata"/><Relationship Id="rId18" Type="http://schemas.openxmlformats.org/officeDocument/2006/relationships/font" Target="fonts/Roboto-bold.fntdata"/></Relationships>
</file>

<file path=ppt/media/image1.jpg>
</file>

<file path=ppt/media/image11.png>
</file>

<file path=ppt/media/image12.png>
</file>

<file path=ppt/media/image13.pn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ca10a55087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ca10a55087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ca10a55087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ca10a55087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ca10a55087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ca10a55087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ca10a5508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ca10a5508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ca10a55087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ca10a55087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262250" y="1055175"/>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Face Recognition Based Attendance System</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The best tool for </a:t>
            </a:r>
            <a:r>
              <a:rPr lang="en-GB"/>
              <a:t>acknowledging</a:t>
            </a:r>
            <a:r>
              <a:rPr lang="en-GB"/>
              <a:t> presence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6"/>
          <p:cNvSpPr txBox="1"/>
          <p:nvPr>
            <p:ph type="title"/>
          </p:nvPr>
        </p:nvSpPr>
        <p:spPr>
          <a:xfrm>
            <a:off x="259450" y="1770694"/>
            <a:ext cx="3333300" cy="147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This is the excel sheet </a:t>
            </a:r>
            <a:br>
              <a:rPr lang="en-GB"/>
            </a:br>
            <a:r>
              <a:rPr lang="en-GB"/>
              <a:t>Where the </a:t>
            </a:r>
            <a:r>
              <a:rPr lang="en-GB"/>
              <a:t>attendance</a:t>
            </a:r>
            <a:r>
              <a:rPr lang="en-GB"/>
              <a:t> gets recorded</a:t>
            </a:r>
            <a:endParaRPr/>
          </a:p>
        </p:txBody>
      </p:sp>
      <p:pic>
        <p:nvPicPr>
          <p:cNvPr id="291" name="Google Shape;291;p26"/>
          <p:cNvPicPr preferRelativeResize="0"/>
          <p:nvPr/>
        </p:nvPicPr>
        <p:blipFill>
          <a:blip r:embed="rId3">
            <a:alphaModFix/>
          </a:blip>
          <a:stretch>
            <a:fillRect/>
          </a:stretch>
        </p:blipFill>
        <p:spPr>
          <a:xfrm>
            <a:off x="3200875" y="678525"/>
            <a:ext cx="5246450" cy="334933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7"/>
          <p:cNvSpPr txBox="1"/>
          <p:nvPr>
            <p:ph type="title"/>
          </p:nvPr>
        </p:nvSpPr>
        <p:spPr>
          <a:xfrm>
            <a:off x="890225" y="2132300"/>
            <a:ext cx="19692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297" name="Google Shape;297;p27"/>
          <p:cNvGrpSpPr/>
          <p:nvPr/>
        </p:nvGrpSpPr>
        <p:grpSpPr>
          <a:xfrm>
            <a:off x="4066820" y="1553491"/>
            <a:ext cx="3159984" cy="2439109"/>
            <a:chOff x="3553042" y="1657806"/>
            <a:chExt cx="3461100" cy="2671532"/>
          </a:xfrm>
        </p:grpSpPr>
        <p:sp>
          <p:nvSpPr>
            <p:cNvPr id="298" name="Google Shape;298;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6" name="Google Shape;306;p27"/>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07" name="Google Shape;307;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 name="Google Shape;308;p27"/>
          <p:cNvGrpSpPr/>
          <p:nvPr/>
        </p:nvGrpSpPr>
        <p:grpSpPr>
          <a:xfrm>
            <a:off x="6762480" y="2546254"/>
            <a:ext cx="1024386" cy="1522884"/>
            <a:chOff x="6505573" y="2745170"/>
            <a:chExt cx="1122000" cy="1668000"/>
          </a:xfrm>
        </p:grpSpPr>
        <p:sp>
          <p:nvSpPr>
            <p:cNvPr id="309" name="Google Shape;309;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3" name="Google Shape;313;p27"/>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14" name="Google Shape;314;p27"/>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 name="Google Shape;315;p27"/>
          <p:cNvGrpSpPr/>
          <p:nvPr/>
        </p:nvGrpSpPr>
        <p:grpSpPr>
          <a:xfrm>
            <a:off x="6405845" y="3121897"/>
            <a:ext cx="520684" cy="1036470"/>
            <a:chOff x="9543736" y="4486132"/>
            <a:chExt cx="570300" cy="1135235"/>
          </a:xfrm>
        </p:grpSpPr>
        <p:sp>
          <p:nvSpPr>
            <p:cNvPr id="316" name="Google Shape;316;p2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0" name="Google Shape;320;p27"/>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21" name="Google Shape;321;p27"/>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27"/>
          <p:cNvGrpSpPr/>
          <p:nvPr/>
        </p:nvGrpSpPr>
        <p:grpSpPr>
          <a:xfrm>
            <a:off x="7564804" y="3443361"/>
            <a:ext cx="455496" cy="692277"/>
            <a:chOff x="7384375" y="3728000"/>
            <a:chExt cx="498900" cy="758244"/>
          </a:xfrm>
        </p:grpSpPr>
        <p:sp>
          <p:nvSpPr>
            <p:cNvPr id="323" name="Google Shape;323;p2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 name="Google Shape;327;p27"/>
          <p:cNvGrpSpPr/>
          <p:nvPr/>
        </p:nvGrpSpPr>
        <p:grpSpPr>
          <a:xfrm>
            <a:off x="7564836" y="3561758"/>
            <a:ext cx="478081" cy="462776"/>
            <a:chOff x="7384385" y="3857442"/>
            <a:chExt cx="523637" cy="506874"/>
          </a:xfrm>
        </p:grpSpPr>
        <p:sp>
          <p:nvSpPr>
            <p:cNvPr id="328" name="Google Shape;328;p2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27"/>
            <p:cNvGrpSpPr/>
            <p:nvPr/>
          </p:nvGrpSpPr>
          <p:grpSpPr>
            <a:xfrm>
              <a:off x="7384385" y="3857442"/>
              <a:ext cx="523637" cy="498900"/>
              <a:chOff x="7384385" y="3857442"/>
              <a:chExt cx="523637" cy="498900"/>
            </a:xfrm>
          </p:grpSpPr>
          <p:sp>
            <p:nvSpPr>
              <p:cNvPr id="330" name="Google Shape;330;p2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32" name="Google Shape;332;p27"/>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33" name="Google Shape;333;p27"/>
          <p:cNvGrpSpPr/>
          <p:nvPr/>
        </p:nvGrpSpPr>
        <p:grpSpPr>
          <a:xfrm>
            <a:off x="8110843" y="3443361"/>
            <a:ext cx="435785" cy="692277"/>
            <a:chOff x="7982421" y="3727763"/>
            <a:chExt cx="477311" cy="758244"/>
          </a:xfrm>
        </p:grpSpPr>
        <p:sp>
          <p:nvSpPr>
            <p:cNvPr id="334" name="Google Shape;334;p2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2" name="Google Shape;342;p27"/>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extLst>
                    <a:ext uri="{A12FA001-AC4F-418D-AE19-62706E023703}">
                      <ahyp:hlinkClr val="tx"/>
                    </a:ext>
                  </a:extLst>
                </a:hlinkClick>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Demo</a:t>
            </a:r>
            <a:endParaRPr>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4" name="Google Shape;244;p19"/>
          <p:cNvSpPr txBox="1"/>
          <p:nvPr>
            <p:ph idx="1" type="body"/>
          </p:nvPr>
        </p:nvSpPr>
        <p:spPr>
          <a:xfrm>
            <a:off x="1297500" y="1008875"/>
            <a:ext cx="7038900" cy="2911200"/>
          </a:xfrm>
          <a:prstGeom prst="rect">
            <a:avLst/>
          </a:prstGeom>
        </p:spPr>
        <p:txBody>
          <a:bodyPr anchorCtr="0" anchor="t" bIns="91425" lIns="91425" spcFirstLastPara="1" rIns="91425" wrap="square" tIns="91425">
            <a:noAutofit/>
          </a:bodyPr>
          <a:lstStyle/>
          <a:p>
            <a:pPr indent="0" lvl="0" marL="0" rtl="0" algn="l">
              <a:lnSpc>
                <a:spcPct val="175000"/>
              </a:lnSpc>
              <a:spcBef>
                <a:spcPts val="0"/>
              </a:spcBef>
              <a:spcAft>
                <a:spcPts val="0"/>
              </a:spcAft>
              <a:buNone/>
            </a:pPr>
            <a:r>
              <a:rPr lang="en-GB"/>
              <a:t>A face recognition-based attendance system utilizes facial recognition technology to accurately identify individuals. During enrollment, facial images are captured and unique templates are created for each person. These templates are stored in local storage along with corresponding identities. When individuals need to mark their attendance, they stand in front of a camera for real-time facial recognition(for now images are manually uploaded). Advanced algorithms analyze facial features to determine a match with stored templates. Upon recognition, attendance is recorded along with a timestamp. High accuracy and security measures ensure reliability and privacy. Administrators can access attendance records. Overall, this system offers a convenient, efficient, and secure solution for attendance tracking.</a:t>
            </a:r>
            <a:endParaRPr/>
          </a:p>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0" name="Google Shape;250;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1" name="Google Shape;251;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ECECEC"/>
                </a:solidFill>
                <a:highlight>
                  <a:srgbClr val="212121"/>
                </a:highlight>
                <a:latin typeface="Roboto"/>
                <a:ea typeface="Roboto"/>
                <a:cs typeface="Roboto"/>
                <a:sym typeface="Roboto"/>
              </a:rPr>
              <a:t>Inaccuracies in manual attendance tracking.</a:t>
            </a:r>
            <a:endParaRPr sz="1600">
              <a:solidFill>
                <a:srgbClr val="ECECEC"/>
              </a:solidFill>
              <a:highlight>
                <a:srgbClr val="212121"/>
              </a:highlight>
              <a:latin typeface="Roboto"/>
              <a:ea typeface="Roboto"/>
              <a:cs typeface="Roboto"/>
              <a:sym typeface="Roboto"/>
            </a:endParaRPr>
          </a:p>
          <a:p>
            <a:pPr indent="-228600" lvl="0" marL="457200" rtl="0" algn="l">
              <a:spcBef>
                <a:spcPts val="1600"/>
              </a:spcBef>
              <a:spcAft>
                <a:spcPts val="0"/>
              </a:spcAft>
              <a:buClr>
                <a:srgbClr val="ECECEC"/>
              </a:buClr>
              <a:buSzPts val="1200"/>
              <a:buFont typeface="Roboto"/>
              <a:buNone/>
            </a:pPr>
            <a:r>
              <a:t/>
            </a:r>
            <a:endParaRPr sz="1200">
              <a:solidFill>
                <a:srgbClr val="ECECEC"/>
              </a:solidFill>
              <a:highlight>
                <a:srgbClr val="212121"/>
              </a:highlight>
              <a:latin typeface="Roboto"/>
              <a:ea typeface="Roboto"/>
              <a:cs typeface="Roboto"/>
              <a:sym typeface="Roboto"/>
            </a:endParaRPr>
          </a:p>
          <a:p>
            <a:pPr indent="0" lvl="0" marL="0" rtl="0" algn="l">
              <a:spcBef>
                <a:spcPts val="0"/>
              </a:spcBef>
              <a:spcAft>
                <a:spcPts val="1600"/>
              </a:spcAft>
              <a:buNone/>
            </a:pPr>
            <a:r>
              <a:t/>
            </a:r>
            <a:endParaRPr>
              <a:solidFill>
                <a:srgbClr val="FFFFFF"/>
              </a:solidFill>
            </a:endParaRPr>
          </a:p>
        </p:txBody>
      </p:sp>
      <p:sp>
        <p:nvSpPr>
          <p:cNvPr id="252" name="Google Shape;252;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3" name="Google Shape;253;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ECECEC"/>
                </a:solidFill>
                <a:highlight>
                  <a:srgbClr val="212121"/>
                </a:highlight>
                <a:latin typeface="Roboto"/>
                <a:ea typeface="Roboto"/>
                <a:cs typeface="Roboto"/>
                <a:sym typeface="Roboto"/>
              </a:rPr>
              <a:t>Time-consuming processes associated with traditional methods.</a:t>
            </a:r>
            <a:endParaRPr sz="1600">
              <a:solidFill>
                <a:srgbClr val="ECECEC"/>
              </a:solidFill>
              <a:highlight>
                <a:srgbClr val="212121"/>
              </a:highlight>
              <a:latin typeface="Roboto"/>
              <a:ea typeface="Roboto"/>
              <a:cs typeface="Roboto"/>
              <a:sym typeface="Roboto"/>
            </a:endParaRPr>
          </a:p>
          <a:p>
            <a:pPr indent="-228600" lvl="0" marL="457200" rtl="0" algn="l">
              <a:spcBef>
                <a:spcPts val="0"/>
              </a:spcBef>
              <a:spcAft>
                <a:spcPts val="0"/>
              </a:spcAft>
              <a:buClr>
                <a:srgbClr val="ECECEC"/>
              </a:buClr>
              <a:buSzPts val="1200"/>
              <a:buFont typeface="Roboto"/>
              <a:buNone/>
            </a:pPr>
            <a:r>
              <a:t/>
            </a:r>
            <a:endParaRPr sz="1200">
              <a:solidFill>
                <a:srgbClr val="ECECEC"/>
              </a:solidFill>
              <a:highlight>
                <a:srgbClr val="212121"/>
              </a:highlight>
              <a:latin typeface="Roboto"/>
              <a:ea typeface="Roboto"/>
              <a:cs typeface="Roboto"/>
              <a:sym typeface="Roboto"/>
            </a:endParaRPr>
          </a:p>
          <a:p>
            <a:pPr indent="0" lvl="0" marL="0" rtl="0" algn="l">
              <a:spcBef>
                <a:spcPts val="0"/>
              </a:spcBef>
              <a:spcAft>
                <a:spcPts val="1600"/>
              </a:spcAft>
              <a:buNone/>
            </a:pPr>
            <a:r>
              <a:t/>
            </a:r>
            <a:endParaRPr>
              <a:solidFill>
                <a:srgbClr val="FFFFFF"/>
              </a:solidFill>
            </a:endParaRPr>
          </a:p>
        </p:txBody>
      </p:sp>
      <p:sp>
        <p:nvSpPr>
          <p:cNvPr id="254" name="Google Shape;254;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5" name="Google Shape;255;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FFFFFF"/>
                </a:solidFill>
              </a:rPr>
              <a:t>Security concerns, including the risk of proxy attendance.</a:t>
            </a:r>
            <a:endParaRPr sz="1600">
              <a:solidFill>
                <a:srgbClr val="FFFFFF"/>
              </a:solidFill>
            </a:endParaRPr>
          </a:p>
          <a:p>
            <a:pPr indent="0" lvl="0" marL="0" rtl="0" algn="l">
              <a:spcBef>
                <a:spcPts val="0"/>
              </a:spcBef>
              <a:spcAft>
                <a:spcPts val="1600"/>
              </a:spcAft>
              <a:buNone/>
            </a:pPr>
            <a:r>
              <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61" name="Google Shape;261;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1200">
                <a:solidFill>
                  <a:srgbClr val="ECECEC"/>
                </a:solidFill>
                <a:highlight>
                  <a:srgbClr val="212121"/>
                </a:highlight>
                <a:latin typeface="Roboto"/>
                <a:ea typeface="Roboto"/>
                <a:cs typeface="Roboto"/>
                <a:sym typeface="Roboto"/>
              </a:rPr>
              <a:t>The project objective is to create a face recognition-based attendance system to automate tracking processes and enhance accuracy. It aims to minimize errors associated with manual methods and increase efficiency in attendance recording. By implementing biometric authentication, it seeks to improve security and prevent fraudulent practices like proxy attendance. Integration with existing systems will ensure seamless data management and reporting. Overall, the goal is to provide a reliable and user-friendly solution for attendance management.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2"/>
          <p:cNvSpPr txBox="1"/>
          <p:nvPr>
            <p:ph type="title"/>
          </p:nvPr>
        </p:nvSpPr>
        <p:spPr>
          <a:xfrm>
            <a:off x="259450" y="1770694"/>
            <a:ext cx="3333300" cy="147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Home Page</a:t>
            </a:r>
            <a:endParaRPr/>
          </a:p>
        </p:txBody>
      </p:sp>
      <p:pic>
        <p:nvPicPr>
          <p:cNvPr id="267" name="Google Shape;267;p22"/>
          <p:cNvPicPr preferRelativeResize="0"/>
          <p:nvPr/>
        </p:nvPicPr>
        <p:blipFill>
          <a:blip r:embed="rId3">
            <a:alphaModFix/>
          </a:blip>
          <a:stretch>
            <a:fillRect/>
          </a:stretch>
        </p:blipFill>
        <p:spPr>
          <a:xfrm>
            <a:off x="1960925" y="775075"/>
            <a:ext cx="6975976" cy="38411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3"/>
          <p:cNvSpPr txBox="1"/>
          <p:nvPr>
            <p:ph type="title"/>
          </p:nvPr>
        </p:nvSpPr>
        <p:spPr>
          <a:xfrm>
            <a:off x="259450" y="1770694"/>
            <a:ext cx="3333300" cy="147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Registration Page</a:t>
            </a:r>
            <a:br>
              <a:rPr lang="en-GB"/>
            </a:br>
            <a:r>
              <a:rPr lang="en-GB" sz="1400"/>
              <a:t>Here is </a:t>
            </a:r>
            <a:r>
              <a:rPr lang="en-GB" sz="1400"/>
              <a:t>where new </a:t>
            </a:r>
            <a:br>
              <a:rPr lang="en-GB" sz="1400"/>
            </a:br>
            <a:r>
              <a:rPr lang="en-GB" sz="1400"/>
              <a:t>Students can be added </a:t>
            </a:r>
            <a:br>
              <a:rPr lang="en-GB" sz="1400"/>
            </a:br>
            <a:r>
              <a:rPr lang="en-GB" sz="1400"/>
              <a:t>To a class. </a:t>
            </a:r>
            <a:endParaRPr sz="1400"/>
          </a:p>
        </p:txBody>
      </p:sp>
      <p:pic>
        <p:nvPicPr>
          <p:cNvPr id="273" name="Google Shape;273;p23"/>
          <p:cNvPicPr preferRelativeResize="0"/>
          <p:nvPr/>
        </p:nvPicPr>
        <p:blipFill>
          <a:blip r:embed="rId3">
            <a:alphaModFix/>
          </a:blip>
          <a:stretch>
            <a:fillRect/>
          </a:stretch>
        </p:blipFill>
        <p:spPr>
          <a:xfrm>
            <a:off x="2480375" y="910762"/>
            <a:ext cx="6237952" cy="34035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4"/>
          <p:cNvSpPr txBox="1"/>
          <p:nvPr>
            <p:ph type="title"/>
          </p:nvPr>
        </p:nvSpPr>
        <p:spPr>
          <a:xfrm>
            <a:off x="55500" y="1744094"/>
            <a:ext cx="3333300" cy="147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Attendance Page</a:t>
            </a:r>
            <a:endParaRPr/>
          </a:p>
          <a:p>
            <a:pPr indent="0" lvl="0" marL="0" rtl="0" algn="l">
              <a:lnSpc>
                <a:spcPct val="115000"/>
              </a:lnSpc>
              <a:spcBef>
                <a:spcPts val="1600"/>
              </a:spcBef>
              <a:spcAft>
                <a:spcPts val="1600"/>
              </a:spcAft>
              <a:buNone/>
            </a:pPr>
            <a:r>
              <a:rPr lang="en-GB" sz="1300"/>
              <a:t>Here is where photos of</a:t>
            </a:r>
            <a:br>
              <a:rPr lang="en-GB" sz="1300"/>
            </a:br>
            <a:r>
              <a:rPr lang="en-GB" sz="1300"/>
              <a:t>Students will be uploaded</a:t>
            </a:r>
            <a:br>
              <a:rPr lang="en-GB" sz="1300"/>
            </a:br>
            <a:r>
              <a:rPr lang="en-GB" sz="1300"/>
              <a:t>For marking their attendance</a:t>
            </a:r>
            <a:endParaRPr sz="1300"/>
          </a:p>
        </p:txBody>
      </p:sp>
      <p:pic>
        <p:nvPicPr>
          <p:cNvPr id="279" name="Google Shape;279;p24"/>
          <p:cNvPicPr preferRelativeResize="0"/>
          <p:nvPr/>
        </p:nvPicPr>
        <p:blipFill>
          <a:blip r:embed="rId3">
            <a:alphaModFix/>
          </a:blip>
          <a:stretch>
            <a:fillRect/>
          </a:stretch>
        </p:blipFill>
        <p:spPr>
          <a:xfrm>
            <a:off x="2843000" y="912150"/>
            <a:ext cx="6083276" cy="3319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5"/>
          <p:cNvSpPr txBox="1"/>
          <p:nvPr>
            <p:ph type="title"/>
          </p:nvPr>
        </p:nvSpPr>
        <p:spPr>
          <a:xfrm>
            <a:off x="259450" y="1770694"/>
            <a:ext cx="3333300" cy="147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Here is where</a:t>
            </a:r>
            <a:br>
              <a:rPr lang="en-GB"/>
            </a:br>
            <a:r>
              <a:rPr lang="en-GB"/>
              <a:t>The lecture of a</a:t>
            </a:r>
            <a:br>
              <a:rPr lang="en-GB"/>
            </a:br>
            <a:r>
              <a:rPr lang="en-GB"/>
              <a:t>Particular session </a:t>
            </a:r>
            <a:br>
              <a:rPr lang="en-GB"/>
            </a:br>
            <a:r>
              <a:rPr lang="en-GB"/>
              <a:t>Can be seen</a:t>
            </a:r>
            <a:endParaRPr/>
          </a:p>
        </p:txBody>
      </p:sp>
      <p:pic>
        <p:nvPicPr>
          <p:cNvPr id="285" name="Google Shape;285;p25"/>
          <p:cNvPicPr preferRelativeResize="0"/>
          <p:nvPr/>
        </p:nvPicPr>
        <p:blipFill>
          <a:blip r:embed="rId3">
            <a:alphaModFix/>
          </a:blip>
          <a:stretch>
            <a:fillRect/>
          </a:stretch>
        </p:blipFill>
        <p:spPr>
          <a:xfrm>
            <a:off x="2800675" y="1010549"/>
            <a:ext cx="6053500" cy="32802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